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67" r:id="rId2"/>
    <p:sldId id="2540" r:id="rId3"/>
    <p:sldId id="2551" r:id="rId4"/>
    <p:sldId id="2544" r:id="rId5"/>
    <p:sldId id="2553" r:id="rId6"/>
    <p:sldId id="2554" r:id="rId7"/>
    <p:sldId id="2555" r:id="rId8"/>
    <p:sldId id="2556" r:id="rId9"/>
    <p:sldId id="2545" r:id="rId10"/>
    <p:sldId id="2546" r:id="rId11"/>
    <p:sldId id="2547" r:id="rId12"/>
    <p:sldId id="2557" r:id="rId13"/>
    <p:sldId id="2558" r:id="rId14"/>
    <p:sldId id="2559" r:id="rId15"/>
    <p:sldId id="2548" r:id="rId16"/>
    <p:sldId id="2550" r:id="rId17"/>
    <p:sldId id="2560" r:id="rId18"/>
    <p:sldId id="2561" r:id="rId19"/>
    <p:sldId id="2562" r:id="rId20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F88DBB8-DCEB-5B44-1CE9-C5691F3DEBE5}"/>
              </a:ext>
            </a:extLst>
          </p:cNvPr>
          <p:cNvSpPr txBox="1"/>
          <p:nvPr userDrawn="1"/>
        </p:nvSpPr>
        <p:spPr>
          <a:xfrm>
            <a:off x="381000" y="381000"/>
            <a:ext cx="3810000" cy="31393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9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bin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bin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bin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bin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bin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bin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bin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bin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in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in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48486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第19章　矩形、棱形与正方形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19.2　菱　形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第1课时　菱形的性质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0" name="yt_shape_10640"/>
          <p:cNvSpPr txBox="1"/>
          <p:nvPr/>
        </p:nvSpPr>
        <p:spPr>
          <a:xfrm>
            <a:off x="540119" y="1052835"/>
            <a:ext cx="11440071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四边形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a3cfc"/>
              </a:rPr>
              <a:t>的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a3cfc"/>
              </a:rPr>
              <a:t>延长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CF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的延长线于点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8cb8"/>
              </a:rPr>
              <a:t>F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0641" name="yt_shape_10641" title="H_172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544170" y="2471385"/>
            <a:ext cx="2083904" cy="2196548"/>
            <a:chOff x="-36192" y="0"/>
            <a:chExt cx="2083904" cy="2196548"/>
          </a:xfrm>
        </p:grpSpPr>
        <p:pic>
          <p:nvPicPr>
            <p:cNvPr id="2" name="yt_image_10641">
              <a:extLst>
                <a:ext uri="">
                  <a16:creationId xmlns:a16="http://schemas.microsoft.com/office/drawing/2014/main" xmlns:a14="http://schemas.microsoft.com/office/drawing/2010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1984560" cy="1606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643" name="yt_shape_10643" descr="{&quot;rangeId&quot;:0,&quot;IgnoreLineSpacing&quot;:1}"/>
            <p:cNvSpPr txBox="1"/>
            <p:nvPr/>
          </p:nvSpPr>
          <p:spPr>
            <a:xfrm>
              <a:off x="-36192" y="16425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6" name="yt_shape_10645"/>
          <p:cNvSpPr txBox="1"/>
          <p:nvPr/>
        </p:nvSpPr>
        <p:spPr>
          <a:xfrm>
            <a:off x="540000" y="2143688"/>
            <a:ext cx="6700745" cy="380548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是菱形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6" name="yt_shape_10646"/>
          <p:cNvSpPr txBox="1"/>
          <p:nvPr/>
        </p:nvSpPr>
        <p:spPr>
          <a:xfrm>
            <a:off x="540000" y="1312404"/>
            <a:ext cx="567463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题型二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菱形对角线的性质 </a:t>
            </a:r>
          </a:p>
        </p:txBody>
      </p:sp>
      <p:sp>
        <p:nvSpPr>
          <p:cNvPr id="10647" name="yt_shape_10647"/>
          <p:cNvSpPr txBox="1"/>
          <p:nvPr/>
        </p:nvSpPr>
        <p:spPr>
          <a:xfrm>
            <a:off x="540119" y="1917190"/>
            <a:ext cx="11492915" cy="113877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800" b="0" i="0" u="none">
                <a:solidFill>
                  <a:srgbClr val="1EE3CF"/>
                </a:solidFill>
                <a:effectLst/>
                <a:latin typeface="Times New Roman" pitchFamily="38"/>
                <a:ea typeface="Times New Roman" pitchFamily="38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</a:t>
            </a:r>
            <a:r>
              <a:rPr lang="en-US" altLang="zh-CN" sz="3200" b="0" i="0" u="none">
                <a:solidFill>
                  <a:srgbClr val="1EE3CF"/>
                </a:solidFill>
                <a:effectLst/>
                <a:latin typeface="Times New Roman" pitchFamily="32"/>
                <a:ea typeface="宋体" pitchFamily="3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4ffa6"/>
              </a:rPr>
              <a:t>相交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3" name="yt_shape_1731295598749">
            <a:extLst>
              <a:ext uri="{FF2B5EF4-FFF2-40B4-BE49-F238E27FC236}">
                <a16:creationId xmlns:a16="http://schemas.microsoft.com/office/drawing/2014/main" id="{09D333B2-9FD2-FB9F-F9E2-27960E17D7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2015601"/>
            <a:ext cx="679642" cy="382299"/>
          </a:xfrm>
          <a:prstGeom prst="rect">
            <a:avLst/>
          </a:prstGeom>
        </p:spPr>
      </p:pic>
      <p:sp>
        <p:nvSpPr>
          <p:cNvPr id="5" name="yt_shape_10648"/>
          <p:cNvSpPr txBox="1"/>
          <p:nvPr/>
        </p:nvSpPr>
        <p:spPr>
          <a:xfrm>
            <a:off x="540000" y="5157120"/>
            <a:ext cx="659315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pic>
        <p:nvPicPr>
          <p:cNvPr id="6" name="yt_image_10650" title="H_128.37495">
            <a:extLst>
              <a:ext uri="">
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9819" y="3112377"/>
            <a:ext cx="3312360" cy="197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10649"/>
          <p:cNvSpPr txBox="1"/>
          <p:nvPr/>
        </p:nvSpPr>
        <p:spPr>
          <a:xfrm>
            <a:off x="540119" y="1412860"/>
            <a:ext cx="9372146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是菱形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1baea"/>
              </a:rPr>
              <a:t> 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ae134"/>
              </a:rPr>
              <a:t>＝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设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与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交于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2dbba"/>
              </a:rPr>
              <a:t>＝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10650" name="yt_image_10650" title="H_128.37495">
            <a:extLst>
              <a:ext uri="">
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32190" y="1700880"/>
            <a:ext cx="2737487" cy="163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2" name="yt_shape_10652"/>
          <p:cNvSpPr txBox="1"/>
          <p:nvPr/>
        </p:nvSpPr>
        <p:spPr>
          <a:xfrm>
            <a:off x="540119" y="1026948"/>
            <a:ext cx="1111199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的周长和面积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yt_shape_10653"/>
              <p:cNvSpPr txBox="1"/>
              <p:nvPr/>
            </p:nvSpPr>
            <p:spPr>
              <a:xfrm>
                <a:off x="540118" y="1598479"/>
                <a:ext cx="10740241" cy="499874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是菱形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df965"/>
                  </a:rPr>
                  <a:t>，</a:t>
                </a:r>
                <a:r>
                  <a:rPr lang="en-US" altLang="zh-CN" sz="3600" b="1" i="1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由勾股定理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得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𝟑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𝟒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菱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的周长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菱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的面积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24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3" name="yt_shape_106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8" y="1598479"/>
                <a:ext cx="10740241" cy="4998741"/>
              </a:xfrm>
              <a:prstGeom prst="rect">
                <a:avLst/>
              </a:prstGeom>
              <a:blipFill>
                <a:blip r:embed="rId2"/>
                <a:stretch>
                  <a:fillRect l="-2612" t="-32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655" name="yt_image_10655" title="H_128.37495">
            <a:extLst>
              <a:ext uri="">
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0693" y="3371879"/>
            <a:ext cx="3312360" cy="197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7" name="yt_shape_10657"/>
          <p:cNvSpPr txBox="1"/>
          <p:nvPr/>
        </p:nvSpPr>
        <p:spPr>
          <a:xfrm>
            <a:off x="540119" y="2695002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思维点拨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 菱形的对角线互相垂直平分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  <a:sym typeface="_⨹_6_8c635"/>
              </a:rPr>
              <a:t>常利用这一性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质结合勾股定理进行相关的计算或推理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9" name="yt_shape_10659"/>
          <p:cNvSpPr txBox="1"/>
          <p:nvPr/>
        </p:nvSpPr>
        <p:spPr>
          <a:xfrm>
            <a:off x="540000" y="1002771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0658" name="yt_image_10658">
            <a:extLst>
              <a:ext uri="">
                <a16:creationId xmlns:a16="http://schemas.microsoft.com/office/drawing/2014/main" xmlns:a14="http://schemas.microsoft.com/office/drawing/2010/main" xmlns:m="http://schemas.openxmlformats.org/officeDocument/2006/math" xmlns:mc="http://schemas.openxmlformats.org/markup-compatibility/2006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042475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61" name="yt_shape_10661"/>
          <p:cNvSpPr txBox="1"/>
          <p:nvPr/>
        </p:nvSpPr>
        <p:spPr>
          <a:xfrm>
            <a:off x="540119" y="1564637"/>
            <a:ext cx="11492915" cy="19082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重庆巴蜀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dc9fe,isEnd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16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1111,isEnd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的长为</a:t>
            </a:r>
            <a:r>
              <a:rPr sz="5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663" name="yt_shape_10663" title="H_247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896125" y="2852960"/>
            <a:ext cx="2851402" cy="3149048"/>
            <a:chOff x="0" y="0"/>
            <a:chExt cx="2851402" cy="3149048"/>
          </a:xfrm>
        </p:grpSpPr>
        <p:pic>
          <p:nvPicPr>
            <p:cNvPr id="2" name="yt_image_10663">
              <a:extLst>
                <a:ext uri="">
                  <a16:creationId xmlns:a16="http://schemas.microsoft.com/office/drawing/2014/main" xmlns:a14="http://schemas.microsoft.com/office/drawing/2010/main" xmlns:mc="http://schemas.openxmlformats.org/markup-compatibility/2006" xmlns:m="http://schemas.openxmlformats.org/officeDocument/2006/math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851402" cy="2559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665" name="yt_shape_10665" descr="{&quot;rangeId&quot;:0,&quot;IgnoreLineSpacing&quot;:1}"/>
            <p:cNvSpPr txBox="1"/>
            <p:nvPr/>
          </p:nvSpPr>
          <p:spPr>
            <a:xfrm>
              <a:off x="397228" y="25950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8B690592-17B7-C96D-193D-8FCC0B523D3A}"/>
                  </a:ext>
                </a:extLst>
              </p:cNvPr>
              <p:cNvSpPr txBox="1"/>
              <p:nvPr/>
            </p:nvSpPr>
            <p:spPr>
              <a:xfrm>
                <a:off x="4896696" y="2501091"/>
                <a:ext cx="1086549" cy="886092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36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𝟐𝟒</m:t>
                        </m:r>
                      </m:num>
                      <m:den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kumimoji="0" lang="en-US" altLang="zh-CN" sz="15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zh-CN" altLang="zh-CN" sz="36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　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8B690592-17B7-C96D-193D-8FCC0B523D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6696" y="2501091"/>
                <a:ext cx="1086549" cy="88609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7" name="yt_shape_10667"/>
          <p:cNvSpPr txBox="1"/>
          <p:nvPr/>
        </p:nvSpPr>
        <p:spPr>
          <a:xfrm>
            <a:off x="540119" y="982888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长沙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d3d3f"/>
              </a:rPr>
              <a:t>的垂直平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分线交对角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668" name="yt_shape_10668"/>
          <p:cNvSpPr txBox="1"/>
          <p:nvPr/>
        </p:nvSpPr>
        <p:spPr>
          <a:xfrm>
            <a:off x="540119" y="2141672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</p:txBody>
      </p:sp>
      <p:grpSp>
        <p:nvGrpSpPr>
          <p:cNvPr id="10669" name="yt_shape_10669" title="H_230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659044" y="2852960"/>
            <a:ext cx="3381091" cy="2928385"/>
            <a:chOff x="0" y="0"/>
            <a:chExt cx="3381091" cy="2928385"/>
          </a:xfrm>
        </p:grpSpPr>
        <p:pic>
          <p:nvPicPr>
            <p:cNvPr id="2" name="yt_image_10669">
              <a:extLst>
                <a:ext uri="">
  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57147" cy="2338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671" name="yt_shape_10671" descr="{&quot;rangeId&quot;:0,&quot;IgnoreLineSpacing&quot;:1}"/>
            <p:cNvSpPr txBox="1"/>
            <p:nvPr/>
          </p:nvSpPr>
          <p:spPr>
            <a:xfrm>
              <a:off x="373948" y="2374387"/>
              <a:ext cx="3007143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</a:p>
          </p:txBody>
        </p:sp>
      </p:grp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3" name="yt_shape_10673"/>
          <p:cNvSpPr txBox="1"/>
          <p:nvPr/>
        </p:nvSpPr>
        <p:spPr>
          <a:xfrm>
            <a:off x="540000" y="1074877"/>
            <a:ext cx="684963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连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结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674" name="yt_shape_10674"/>
          <p:cNvSpPr txBox="1"/>
          <p:nvPr/>
        </p:nvSpPr>
        <p:spPr>
          <a:xfrm>
            <a:off x="540000" y="1592479"/>
            <a:ext cx="651941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是线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的垂直平分线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675" name="yt_shape_10675"/>
          <p:cNvSpPr txBox="1"/>
          <p:nvPr/>
        </p:nvSpPr>
        <p:spPr>
          <a:xfrm>
            <a:off x="540000" y="2110080"/>
            <a:ext cx="269785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676" name="yt_shape_10676"/>
          <p:cNvSpPr txBox="1"/>
          <p:nvPr/>
        </p:nvSpPr>
        <p:spPr>
          <a:xfrm>
            <a:off x="540000" y="2627681"/>
            <a:ext cx="505907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是菱形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677" name="yt_shape_10677"/>
          <p:cNvSpPr txBox="1"/>
          <p:nvPr/>
        </p:nvSpPr>
        <p:spPr>
          <a:xfrm>
            <a:off x="540000" y="3145282"/>
            <a:ext cx="664124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678" name="yt_shape_10678"/>
          <p:cNvSpPr txBox="1"/>
          <p:nvPr/>
        </p:nvSpPr>
        <p:spPr>
          <a:xfrm>
            <a:off x="540000" y="3662884"/>
            <a:ext cx="467435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79" name="yt_shape_10679"/>
              <p:cNvSpPr txBox="1"/>
              <p:nvPr/>
            </p:nvSpPr>
            <p:spPr>
              <a:xfrm>
                <a:off x="540000" y="4180486"/>
                <a:ext cx="3754682" cy="176868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1150" b="1" i="0" u="none" spc="375">
                    <a:solidFill>
                      <a:srgbClr val="FF0000"/>
                    </a:solidFill>
                    <a:effectLst/>
                    <a:latin typeface="Times New Roman" pitchFamily="12"/>
                    <a:ea typeface="宋体" pitchFamily="12"/>
                  </a:rPr>
                  <a:t>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𝑩𝑪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𝑫𝑪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𝑩𝑪𝑭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𝑫𝑪𝑭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𝑪𝑭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𝑪𝑭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0679" name="yt_shape_106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4180486"/>
                <a:ext cx="3754682" cy="1768689"/>
              </a:xfrm>
              <a:prstGeom prst="rect">
                <a:avLst/>
              </a:prstGeom>
              <a:blipFill>
                <a:blip r:embed="rId2"/>
                <a:stretch>
                  <a:fillRect l="-24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yt_image_10684" title="H_184.12495">
            <a:extLst>
              <a:ext uri="">
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6150" y="2151336"/>
            <a:ext cx="2957147" cy="233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yt_shape_10686"/>
          <p:cNvSpPr txBox="1"/>
          <p:nvPr/>
        </p:nvSpPr>
        <p:spPr>
          <a:xfrm>
            <a:off x="8256150" y="4539995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73" grpId="0" build="allAtOnce"/>
      <p:bldP spid="10674" grpId="0" build="allAtOnce"/>
      <p:bldP spid="10675" grpId="0" build="allAtOnce"/>
      <p:bldP spid="10676" grpId="0" build="allAtOnce"/>
      <p:bldP spid="10677" grpId="0" build="allAtOnce"/>
      <p:bldP spid="10678" grpId="0" build="allAtOnce"/>
      <p:bldP spid="10679" grpId="0" build="allAtOnce"/>
      <p:bldP spid="10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1" name="yt_shape_10681"/>
          <p:cNvSpPr txBox="1"/>
          <p:nvPr/>
        </p:nvSpPr>
        <p:spPr>
          <a:xfrm>
            <a:off x="540000" y="2092532"/>
            <a:ext cx="708706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</p:txBody>
      </p:sp>
      <p:sp>
        <p:nvSpPr>
          <p:cNvPr id="10682" name="yt_shape_10682"/>
          <p:cNvSpPr txBox="1"/>
          <p:nvPr/>
        </p:nvSpPr>
        <p:spPr>
          <a:xfrm>
            <a:off x="540000" y="2697318"/>
            <a:ext cx="283891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683" name="yt_shape_10683"/>
          <p:cNvSpPr txBox="1"/>
          <p:nvPr/>
        </p:nvSpPr>
        <p:spPr>
          <a:xfrm>
            <a:off x="540000" y="3302104"/>
            <a:ext cx="272350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7" name="yt_image_10684" title="H_184.12495">
            <a:extLst>
              <a:ext uri="">
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7068" y="2132910"/>
            <a:ext cx="2957147" cy="233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yt_shape_10686"/>
          <p:cNvSpPr txBox="1"/>
          <p:nvPr/>
        </p:nvSpPr>
        <p:spPr>
          <a:xfrm>
            <a:off x="7627068" y="4521569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81" grpId="0" build="allAtOnce"/>
      <p:bldP spid="10682" grpId="0" build="allAtOnce"/>
      <p:bldP spid="10683" grpId="0" build="allAtOnce"/>
      <p:bldP spid="8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yt_image_10684" title="H_184.12495">
            <a:extLst>
              <a:ext uri="">
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0185" y="3573463"/>
            <a:ext cx="2957147" cy="233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687" name="yt_shape_10687"/>
              <p:cNvSpPr txBox="1"/>
              <p:nvPr/>
            </p:nvSpPr>
            <p:spPr>
              <a:xfrm>
                <a:off x="540000" y="1317684"/>
                <a:ext cx="10671383" cy="4703496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得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FD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是菱形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35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180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180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110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是线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段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的垂直平分线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35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110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35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75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FD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75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</p:txBody>
          </p:sp>
        </mc:Choice>
        <mc:Fallback xmlns="">
          <p:sp>
            <p:nvSpPr>
              <p:cNvPr id="10687" name="yt_shape_106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317684"/>
                <a:ext cx="10671383" cy="4703496"/>
              </a:xfrm>
              <a:prstGeom prst="rect">
                <a:avLst/>
              </a:prstGeom>
              <a:blipFill>
                <a:blip r:embed="rId3"/>
                <a:stretch>
                  <a:fillRect l="-2229" t="-2979" b="-66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yt_shape_10668"/>
          <p:cNvSpPr txBox="1"/>
          <p:nvPr/>
        </p:nvSpPr>
        <p:spPr>
          <a:xfrm>
            <a:off x="540119" y="866532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70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d959"/>
              </a:rPr>
              <a:t>求</a:t>
            </a:r>
            <a:r>
              <a:rPr lang="en-US" altLang="zh-CN" sz="30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FD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6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6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6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6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6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6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6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6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6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6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6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6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6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6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6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87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8" name="yt_shape_10608"/>
          <p:cNvSpPr txBox="1"/>
          <p:nvPr/>
        </p:nvSpPr>
        <p:spPr>
          <a:xfrm>
            <a:off x="6095968" y="1900928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609" name="yt_shape_10609"/>
          <p:cNvSpPr txBox="1"/>
          <p:nvPr/>
        </p:nvSpPr>
        <p:spPr>
          <a:xfrm>
            <a:off x="540000" y="2228715"/>
            <a:ext cx="289502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菱形的定义</a:t>
            </a:r>
          </a:p>
        </p:txBody>
      </p:sp>
      <p:sp>
        <p:nvSpPr>
          <p:cNvPr id="10610" name="yt_shape_10610"/>
          <p:cNvSpPr txBox="1"/>
          <p:nvPr/>
        </p:nvSpPr>
        <p:spPr>
          <a:xfrm>
            <a:off x="540000" y="2833501"/>
            <a:ext cx="857125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有一组邻边相等的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</a:t>
            </a:r>
            <a:r>
              <a:rPr sz="1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10611" name="yt_shape_10611"/>
          <p:cNvSpPr txBox="1"/>
          <p:nvPr/>
        </p:nvSpPr>
        <p:spPr>
          <a:xfrm>
            <a:off x="540000" y="3438287"/>
            <a:ext cx="289502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菱形的性质</a:t>
            </a:r>
          </a:p>
        </p:txBody>
      </p:sp>
      <p:sp>
        <p:nvSpPr>
          <p:cNvPr id="10612" name="yt_shape_10612"/>
          <p:cNvSpPr txBox="1"/>
          <p:nvPr/>
        </p:nvSpPr>
        <p:spPr>
          <a:xfrm>
            <a:off x="540000" y="4043073"/>
            <a:ext cx="926375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性质定理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菱形的四条边都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168C1D4-F055-05C2-3E47-48E5B9B82F93}"/>
              </a:ext>
            </a:extLst>
          </p:cNvPr>
          <p:cNvSpPr txBox="1"/>
          <p:nvPr/>
        </p:nvSpPr>
        <p:spPr>
          <a:xfrm>
            <a:off x="4579077" y="2786695"/>
            <a:ext cx="293281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平行四边形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5997811-4255-1B0C-3B8C-E9747FC16027}"/>
              </a:ext>
            </a:extLst>
          </p:cNvPr>
          <p:cNvSpPr txBox="1"/>
          <p:nvPr/>
        </p:nvSpPr>
        <p:spPr>
          <a:xfrm>
            <a:off x="7789001" y="3996267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相等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3" name="yt_shape_10613"/>
          <p:cNvSpPr txBox="1"/>
          <p:nvPr/>
        </p:nvSpPr>
        <p:spPr>
          <a:xfrm>
            <a:off x="540119" y="1033008"/>
            <a:ext cx="11492915" cy="443198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性质定理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菱形的对角线互相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</a:t>
            </a:r>
            <a:r>
              <a:rPr sz="1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1264,isEnd"/>
              </a:rPr>
              <a:t>且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每一条对角线分别平分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</a:t>
            </a:r>
            <a:r>
              <a:rPr sz="1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黑体" pitchFamily="36"/>
              </a:rPr>
              <a:t>注意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菱形是轴对称图形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对称轴有两条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2_7b4d9,isEnd"/>
              </a:rPr>
              <a:t>即两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条对角线所在直线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菱形还是中心对称图形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4_29913,isEnd"/>
              </a:rPr>
              <a:t>对称中心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是对角线的交点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13_d9355,isEnd"/>
              </a:rPr>
              <a:t>菱形的面积等于两条对角线乘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积的一半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当不易求出对角线长时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8_635b5,isEnd"/>
              </a:rPr>
              <a:t>就用平行四边形面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积的一般计算方法计算菱形的面积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底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09bb,isEnd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菱形的两条对角线将菱形分成四个全等的三角形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D6D6F84-17DD-4443-8819-D21116B3465F}"/>
              </a:ext>
            </a:extLst>
          </p:cNvPr>
          <p:cNvSpPr txBox="1"/>
          <p:nvPr/>
        </p:nvSpPr>
        <p:spPr>
          <a:xfrm>
            <a:off x="8247907" y="986202"/>
            <a:ext cx="247402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垂直平分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8A92BD9-DD2D-388A-3E49-58DF9AE081FA}"/>
              </a:ext>
            </a:extLst>
          </p:cNvPr>
          <p:cNvSpPr txBox="1"/>
          <p:nvPr/>
        </p:nvSpPr>
        <p:spPr>
          <a:xfrm>
            <a:off x="5496771" y="1534842"/>
            <a:ext cx="247402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一组对角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6" name="yt_shape_10616"/>
          <p:cNvSpPr txBox="1"/>
          <p:nvPr/>
        </p:nvSpPr>
        <p:spPr>
          <a:xfrm>
            <a:off x="6095968" y="1148446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617" name="yt_shape_10617"/>
          <p:cNvSpPr txBox="1"/>
          <p:nvPr/>
        </p:nvSpPr>
        <p:spPr>
          <a:xfrm>
            <a:off x="540000" y="1476233"/>
            <a:ext cx="474809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菱形边的性质 </a:t>
            </a:r>
          </a:p>
        </p:txBody>
      </p:sp>
      <p:sp>
        <p:nvSpPr>
          <p:cNvPr id="10618" name="yt_shape_10618"/>
          <p:cNvSpPr txBox="1"/>
          <p:nvPr/>
        </p:nvSpPr>
        <p:spPr>
          <a:xfrm>
            <a:off x="540119" y="2081019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8897b"/>
              </a:rPr>
              <a:t>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度数为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pic>
        <p:nvPicPr>
          <p:cNvPr id="10619" name="yt_image_10619">
            <a:extLst>
              <a:ext uri="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8080" y="2865895"/>
            <a:ext cx="2852625" cy="1957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yt_shape_1731295597285">
            <a:extLst>
              <a:ext uri="{FF2B5EF4-FFF2-40B4-BE49-F238E27FC236}">
                <a16:creationId xmlns:a16="http://schemas.microsoft.com/office/drawing/2014/main" id="{5F719338-0EF4-6D06-8D08-011F1D9BDF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2175596"/>
            <a:ext cx="692342" cy="359485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DDC12952-24CC-8289-F403-5342955B19CD}"/>
              </a:ext>
            </a:extLst>
          </p:cNvPr>
          <p:cNvSpPr txBox="1"/>
          <p:nvPr/>
        </p:nvSpPr>
        <p:spPr>
          <a:xfrm>
            <a:off x="2744046" y="2582853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  <p:graphicFrame>
        <p:nvGraphicFramePr>
          <p:cNvPr id="8" name="yt_table_10621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890876"/>
              </p:ext>
            </p:extLst>
          </p:nvPr>
        </p:nvGraphicFramePr>
        <p:xfrm>
          <a:off x="540085" y="3212985"/>
          <a:ext cx="6953886" cy="1097280"/>
        </p:xfrm>
        <a:graphic>
          <a:graphicData uri="http://schemas.openxmlformats.org/drawingml/2006/table">
            <a:tbl>
              <a:tblPr/>
              <a:tblGrid>
                <a:gridCol w="3489643">
                  <a:extLst>
                    <a:ext uri="{9D8B030D-6E8A-4147-A177-3AD203B41FA5}">
                      <a16:colId xmlns:a16="http://schemas.microsoft.com/office/drawing/2014/main" val="10041"/>
                    </a:ext>
                  </a:extLst>
                </a:gridCol>
                <a:gridCol w="3464243">
                  <a:extLst>
                    <a:ext uri="{9D8B030D-6E8A-4147-A177-3AD203B41FA5}">
                      <a16:colId xmlns:a16="http://schemas.microsoft.com/office/drawing/2014/main" val="10042"/>
                    </a:ext>
                  </a:extLst>
                </a:gridCol>
              </a:tblGrid>
              <a:tr h="512256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150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140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512256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130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120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3" name="yt_shape_10623"/>
          <p:cNvSpPr txBox="1"/>
          <p:nvPr/>
        </p:nvSpPr>
        <p:spPr>
          <a:xfrm>
            <a:off x="540119" y="1514752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681dd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10624" name="yt_image_10624">
            <a:extLst>
              <a:ext uri="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5129" y="2674938"/>
            <a:ext cx="3041742" cy="17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yt_shape_1731295597517">
            <a:extLst>
              <a:ext uri="{FF2B5EF4-FFF2-40B4-BE49-F238E27FC236}">
                <a16:creationId xmlns:a16="http://schemas.microsoft.com/office/drawing/2014/main" id="{5FDD408C-68D7-9E3C-9CBE-32F80290E8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609329"/>
            <a:ext cx="692342" cy="359485"/>
          </a:xfrm>
          <a:prstGeom prst="rect">
            <a:avLst/>
          </a:prstGeom>
        </p:spPr>
      </p:pic>
      <p:sp>
        <p:nvSpPr>
          <p:cNvPr id="6" name="yt_shape_10626"/>
          <p:cNvSpPr txBox="1"/>
          <p:nvPr/>
        </p:nvSpPr>
        <p:spPr>
          <a:xfrm>
            <a:off x="540000" y="4471988"/>
            <a:ext cx="492282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/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627" name="yt_shape_10627"/>
              <p:cNvSpPr txBox="1"/>
              <p:nvPr/>
            </p:nvSpPr>
            <p:spPr>
              <a:xfrm>
                <a:off x="540000" y="1000509"/>
                <a:ext cx="10288073" cy="5092676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/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证明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是菱形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/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DF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/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𝑩𝑬𝑪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𝑫𝑭𝑪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=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𝟗𝟎</m:t>
                            </m:r>
                            <m:r>
                              <m:rPr>
                                <m:nor/>
                              </m:rP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°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𝑩𝑪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𝑫𝑪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algn="l" eaLnBrk="1" latinLnBrk="0" hangingPunct="0"/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/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</p:txBody>
          </p:sp>
        </mc:Choice>
        <mc:Fallback xmlns="">
          <p:sp>
            <p:nvSpPr>
              <p:cNvPr id="10627" name="yt_shape_106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000509"/>
                <a:ext cx="10288073" cy="5092676"/>
              </a:xfrm>
              <a:prstGeom prst="rect">
                <a:avLst/>
              </a:prstGeom>
              <a:blipFill>
                <a:blip r:embed="rId2"/>
                <a:stretch>
                  <a:fillRect l="-2727" t="-3230" r="-830" b="-4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yt_image_10624">
            <a:extLst>
              <a:ext uri="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6150" y="1667102"/>
            <a:ext cx="3041742" cy="17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27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629" name="yt_shape_10629"/>
              <p:cNvSpPr txBox="1"/>
              <p:nvPr/>
            </p:nvSpPr>
            <p:spPr>
              <a:xfrm>
                <a:off x="540119" y="2573206"/>
                <a:ext cx="11492915" cy="135158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/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分别延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长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交于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若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45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55fc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𝑫𝑮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𝑨𝑫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的值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629" name="yt_shape_10629" descr="{&quot;rangeId&quot;:17,&quot;color&quot;:&quot;B&quot;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573206"/>
                <a:ext cx="11111999" cy="1351588"/>
              </a:xfrm>
              <a:prstGeom prst="rect">
                <a:avLst/>
              </a:prstGeom>
              <a:blipFill>
                <a:blip r:embed="rId2"/>
                <a:stretch>
                  <a:fillRect l="-2525" t="-12162" r="-823" b="-103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631" name="yt_shape_10631"/>
              <p:cNvSpPr txBox="1"/>
              <p:nvPr/>
            </p:nvSpPr>
            <p:spPr>
              <a:xfrm>
                <a:off x="540118" y="1052835"/>
                <a:ext cx="10164201" cy="512115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如答案图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1_c1b1c"/>
                  </a:rPr>
                  <a:t>是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菱形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45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bcdda"/>
                  </a:rPr>
                  <a:t>＝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45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𝑫𝑮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𝑨𝑫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endParaRPr lang="en-US" altLang="zh-CN" sz="3600" b="1" i="0" u="none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</p:txBody>
          </p:sp>
        </mc:Choice>
        <mc:Fallback xmlns="">
          <p:sp>
            <p:nvSpPr>
              <p:cNvPr id="10631" name="yt_shape_106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8" y="1052835"/>
                <a:ext cx="10164201" cy="5121155"/>
              </a:xfrm>
              <a:prstGeom prst="rect">
                <a:avLst/>
              </a:prstGeom>
              <a:blipFill>
                <a:blip r:embed="rId2"/>
                <a:stretch>
                  <a:fillRect l="-2759" t="-32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633" name="yt_image_10633">
            <a:extLst>
              <a:ext uri="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000" y="6634829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6214670-F7F7-09E4-1CD1-5AE11B83A9EC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140" y="2348925"/>
            <a:ext cx="3043038" cy="18053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34109" y="4154310"/>
            <a:ext cx="25010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hangingPunct="0"/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（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6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6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6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6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6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31" grpId="0" build="allAtOnce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5" name="yt_shape_10635"/>
          <p:cNvSpPr txBox="1"/>
          <p:nvPr/>
        </p:nvSpPr>
        <p:spPr>
          <a:xfrm>
            <a:off x="540119" y="977941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临夏州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是坐标原点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9450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的顶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轴的负半轴上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顶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的坐标为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7f9da"/>
              </a:rPr>
              <a:t>，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则顶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的坐标为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639" name="yt_table_10639_skip" title="H_101.47008">
                <a:extLst>
                  <a:ext uri="{FF2B5EF4-FFF2-40B4-BE49-F238E27FC236}">
                    <a16:creationId xmlns:a16="http://schemas.microsoft.com/office/drawing/2014/main" id="{85F9CD91-DE56-4981-AD6D-3D4292DC4A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6325205"/>
                  </p:ext>
                </p:extLst>
              </p:nvPr>
            </p:nvGraphicFramePr>
            <p:xfrm>
              <a:off x="540085" y="2690722"/>
              <a:ext cx="7137591" cy="1288670"/>
            </p:xfrm>
            <a:graphic>
              <a:graphicData uri="http://schemas.openxmlformats.org/drawingml/2006/table">
                <a:tbl>
                  <a:tblPr/>
                  <a:tblGrid>
                    <a:gridCol w="3869119">
                      <a:extLst>
                        <a:ext uri="{9D8B030D-6E8A-4147-A177-3AD203B41FA5}">
                          <a16:colId xmlns:a16="http://schemas.microsoft.com/office/drawing/2014/main" val="10039"/>
                        </a:ext>
                      </a:extLst>
                    </a:gridCol>
                    <a:gridCol w="3268472">
                      <a:extLst>
                        <a:ext uri="{9D8B030D-6E8A-4147-A177-3AD203B41FA5}">
                          <a16:colId xmlns:a16="http://schemas.microsoft.com/office/drawing/2014/main" val="1004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72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−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𝟒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Times New Roman" panose="02040503050406030204" pitchFamily="72" charset="0"/>
                                      <a:ea typeface="宋体" panose="02040503050406030204" pitchFamily="72" charset="0"/>
                                    </a:rPr>
                                    <m:t>，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𝟐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500" b="1" i="1">
                              <a:solidFill>
                                <a:srgbClr val="010000"/>
                              </a:solidFill>
                              <a:effectLst/>
                              <a:latin typeface="Times New Roman" panose="02040503050406030204" pitchFamily="72" charset="0"/>
                              <a:ea typeface="Cambria Math" panose="02040503050406030204" pitchFamily="72" charset="0"/>
                            </a:rPr>
                            <a:t> 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B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72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−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3600" b="1" i="1">
                                          <a:solidFill>
                                            <a:srgbClr val="01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72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3600" b="1" i="0">
                                          <a:solidFill>
                                            <a:srgbClr val="010000"/>
                                          </a:solidFill>
                                          <a:effectLst/>
                                          <a:latin typeface="Cambria Math" panose="02040503050406030204" pitchFamily="72" charset="0"/>
                                          <a:ea typeface="Cambria Math" panose="02040503050406030204" pitchFamily="72" charset="0"/>
                                        </a:rPr>
                                        <m:t>𝟑</m:t>
                                      </m:r>
                                    </m:e>
                                  </m:rad>
                                  <m:r>
                                    <m:rPr>
                                      <m:nor/>
                                    </m:rPr>
                                    <a:rPr lang="zh-CN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Times New Roman" panose="02040503050406030204" pitchFamily="72" charset="0"/>
                                      <a:ea typeface="宋体" panose="02040503050406030204" pitchFamily="72" charset="0"/>
                                    </a:rPr>
                                    <m:t>，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𝟒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500" b="1" i="1">
                              <a:solidFill>
                                <a:srgbClr val="010000"/>
                              </a:solidFill>
                              <a:effectLst/>
                              <a:latin typeface="Times New Roman" panose="02040503050406030204" pitchFamily="72" charset="0"/>
                              <a:ea typeface="Cambria Math" panose="02040503050406030204" pitchFamily="72" charset="0"/>
                            </a:rPr>
                            <a:t> 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C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72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−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𝟐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Times New Roman" panose="02040503050406030204" pitchFamily="72" charset="0"/>
                                      <a:ea typeface="宋体" panose="02040503050406030204" pitchFamily="72" charset="0"/>
                                    </a:rPr>
                                    <m:t>，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𝟒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500" b="1" i="1">
                              <a:solidFill>
                                <a:srgbClr val="010000"/>
                              </a:solidFill>
                              <a:effectLst/>
                              <a:latin typeface="Times New Roman" panose="02040503050406030204" pitchFamily="72" charset="0"/>
                              <a:ea typeface="Cambria Math" panose="02040503050406030204" pitchFamily="72" charset="0"/>
                            </a:rPr>
                            <a:t> 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D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72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−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𝟒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Times New Roman" panose="02040503050406030204" pitchFamily="72" charset="0"/>
                                      <a:ea typeface="宋体" panose="02040503050406030204" pitchFamily="72" charset="0"/>
                                    </a:rPr>
                                    <m:t>，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3600" b="1" i="1">
                                          <a:solidFill>
                                            <a:srgbClr val="01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72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3600" b="1" i="0">
                                          <a:solidFill>
                                            <a:srgbClr val="010000"/>
                                          </a:solidFill>
                                          <a:effectLst/>
                                          <a:latin typeface="Cambria Math" panose="02040503050406030204" pitchFamily="72" charset="0"/>
                                          <a:ea typeface="Cambria Math" panose="02040503050406030204" pitchFamily="72" charset="0"/>
                                        </a:rPr>
                                        <m:t>𝟑</m:t>
                                      </m:r>
                                    </m:e>
                                  </m:rad>
                                </m:e>
                              </m:d>
                            </m:oMath>
                          </a14:m>
                          <a:r>
                            <a:rPr lang="en-US" altLang="zh-CN" sz="1500" b="1" i="1">
                              <a:solidFill>
                                <a:srgbClr val="010000"/>
                              </a:solidFill>
                              <a:effectLst/>
                              <a:latin typeface="Times New Roman" panose="02040503050406030204" pitchFamily="72" charset="0"/>
                              <a:ea typeface="Cambria Math" panose="02040503050406030204" pitchFamily="72" charset="0"/>
                            </a:rPr>
                            <a:t> 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25"/>
                      </a:ext>
                    </a:extLst>
                  </a:tr>
                </a:tbl>
              </a:graphicData>
            </a:graphic>
          </p:graphicFrame>
        </mc:Choice>
        <mc:Fallback xmlns:a16="http://schemas.microsoft.com/office/drawing/2014/main" xmlns:p14="http://schemas.microsoft.com/office/powerpoint/2010/main" xmlns="">
          <p:graphicFrame>
            <p:nvGraphicFramePr>
              <p:cNvPr id="10639" name="yt_table_10639_skip" descr="{&quot;rangeId&quot;:27,&quot;type&quot;:&quot;Option&quot;,&quot;drawing&quot;:[&quot;yt_shape_10636&quot;]}" title="H_101.47008">
                <a:extLst>
                  <a:ext uri="{FF2B5EF4-FFF2-40B4-BE49-F238E27FC236}">
                    <a16:creationId xmlns:a16="http://schemas.microsoft.com/office/drawing/2014/main" id="{85F9CD91-DE56-4981-AD6D-3D4292DC4A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6325205"/>
                  </p:ext>
                </p:extLst>
              </p:nvPr>
            </p:nvGraphicFramePr>
            <p:xfrm>
              <a:off x="540085" y="2252781"/>
              <a:ext cx="7137591" cy="1288670"/>
            </p:xfrm>
            <a:graphic>
              <a:graphicData uri="http://schemas.openxmlformats.org/drawingml/2006/table">
                <a:tbl>
                  <a:tblPr/>
                  <a:tblGrid>
                    <a:gridCol w="3869119">
                      <a:extLst>
                        <a:ext uri="{9D8B030D-6E8A-4147-A177-3AD203B41FA5}">
                          <a16:colId xmlns:a16="http://schemas.microsoft.com/office/drawing/2014/main" val="10039"/>
                        </a:ext>
                      </a:extLst>
                    </a:gridCol>
                    <a:gridCol w="3268472">
                      <a:extLst>
                        <a:ext uri="{9D8B030D-6E8A-4147-A177-3AD203B41FA5}">
                          <a16:colId xmlns:a16="http://schemas.microsoft.com/office/drawing/2014/main" val="10040"/>
                        </a:ext>
                      </a:extLst>
                    </a:gridCol>
                  </a:tblGrid>
                  <a:tr h="64433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  <a:blipFill>
                          <a:blip r:embed="rId2"/>
                          <a:stretch>
                            <a:fillRect t="-17925" r="-84567" b="-1367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  <a:blipFill>
                          <a:blip r:embed="rId2"/>
                          <a:stretch>
                            <a:fillRect l="-118250" t="-17925" b="-1367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24"/>
                      </a:ext>
                    </a:extLst>
                  </a:tr>
                  <a:tr h="64433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  <a:blipFill>
                          <a:blip r:embed="rId2"/>
                          <a:stretch>
                            <a:fillRect t="-117925" r="-84567" b="-367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  <a:blipFill>
                          <a:blip r:embed="rId2"/>
                          <a:stretch>
                            <a:fillRect l="-118250" t="-117925" b="-367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25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0636" name="yt_shape_10636_skip" title="H_222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400160" y="2349541"/>
            <a:ext cx="3227065" cy="2829960"/>
            <a:chOff x="0" y="0"/>
            <a:chExt cx="3227065" cy="2829960"/>
          </a:xfrm>
        </p:grpSpPr>
        <p:pic>
          <p:nvPicPr>
            <p:cNvPr id="2" name="yt_image_10636">
              <a:extLst>
                <a:ext uri="">
                  <a16:creationId xmlns:a16="http://schemas.microsoft.com/office/drawing/2014/main" xmlns:a14="http://schemas.microsoft.com/office/drawing/2010/main" xmlns:p14="http://schemas.microsoft.com/office/powerpoint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227065" cy="2239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638" name="yt_shape_10638" descr="{&quot;rangeId&quot;:0,&quot;IgnoreLineSpacing&quot;:1}"/>
            <p:cNvSpPr txBox="1"/>
            <p:nvPr/>
          </p:nvSpPr>
          <p:spPr>
            <a:xfrm>
              <a:off x="589580" y="22759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0E66E977-084B-D657-E27F-25E7AF166B6E}"/>
              </a:ext>
            </a:extLst>
          </p:cNvPr>
          <p:cNvSpPr txBox="1"/>
          <p:nvPr/>
        </p:nvSpPr>
        <p:spPr>
          <a:xfrm>
            <a:off x="4943920" y="2048470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26</TotalTime>
  <Words>683</Words>
  <Application>Microsoft Office PowerPoint</Application>
  <PresentationFormat>宽屏</PresentationFormat>
  <Paragraphs>103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58" baseType="lpstr">
      <vt:lpstr>,isEnd</vt:lpstr>
      <vt:lpstr>_⨹_1_11264,isEnd</vt:lpstr>
      <vt:lpstr>_⨹_1_19450</vt:lpstr>
      <vt:lpstr>_⨹_1_1baea</vt:lpstr>
      <vt:lpstr>_⨹_1_2dbba</vt:lpstr>
      <vt:lpstr>_⨹_1_55fc6</vt:lpstr>
      <vt:lpstr>_⨹_1_681dd</vt:lpstr>
      <vt:lpstr>_⨹_1_71111,isEnd</vt:lpstr>
      <vt:lpstr>_⨹_1_7f9da</vt:lpstr>
      <vt:lpstr>_⨹_1_8897b</vt:lpstr>
      <vt:lpstr>_⨹_1_a09bb,isEnd</vt:lpstr>
      <vt:lpstr>_⨹_1_ae134</vt:lpstr>
      <vt:lpstr>_⨹_1_b8cb8</vt:lpstr>
      <vt:lpstr>_⨹_1_bcdda</vt:lpstr>
      <vt:lpstr>_⨹_1_c1b1c</vt:lpstr>
      <vt:lpstr>_⨹_1_dc9fe,isEnd</vt:lpstr>
      <vt:lpstr>_⨹_1_df965</vt:lpstr>
      <vt:lpstr>_⨹_1_fd959</vt:lpstr>
      <vt:lpstr>_⨹_13_d9355,isEnd</vt:lpstr>
      <vt:lpstr>_⨹_2_4ffa6</vt:lpstr>
      <vt:lpstr>_⨹_2_7b4d9,isEnd</vt:lpstr>
      <vt:lpstr>_⨹_3_a3cfc</vt:lpstr>
      <vt:lpstr>_⨹_4_29913,isEnd</vt:lpstr>
      <vt:lpstr>_⨹_4_d3d3f</vt:lpstr>
      <vt:lpstr>_⨹_6_8c635</vt:lpstr>
      <vt:lpstr>_⨹_8_635b5,isEnd</vt:lpstr>
      <vt:lpstr>Finished</vt:lpstr>
      <vt:lpstr>等线</vt:lpstr>
      <vt:lpstr>等线 Light</vt:lpstr>
      <vt:lpstr>仿宋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18</cp:revision>
  <dcterms:created xsi:type="dcterms:W3CDTF">2024-11-11T03:24:32Z</dcterms:created>
  <dcterms:modified xsi:type="dcterms:W3CDTF">2024-11-24T02:42:53Z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